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33" r:id="rId1"/>
    <p:sldMasterId id="2147483734" r:id="rId2"/>
    <p:sldMasterId id="2147483735" r:id="rId3"/>
  </p:sldMasterIdLst>
  <p:notesMasterIdLst>
    <p:notesMasterId r:id="rId16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306" r:id="rId11"/>
    <p:sldId id="307" r:id="rId12"/>
    <p:sldId id="308" r:id="rId13"/>
    <p:sldId id="264" r:id="rId14"/>
    <p:sldId id="265" r:id="rId15"/>
  </p:sldIdLst>
  <p:sldSz cx="9144000" cy="5143500" type="screen16x9"/>
  <p:notesSz cx="6858000" cy="9144000"/>
  <p:embeddedFontLst>
    <p:embeddedFont>
      <p:font typeface="Roboto" panose="02000000000000000000" pitchFamily="2" charset="0"/>
      <p:regular r:id="rId17"/>
      <p:bold r:id="rId18"/>
      <p:italic r:id="rId19"/>
      <p:boldItalic r:id="rId20"/>
    </p:embeddedFont>
    <p:embeddedFont>
      <p:font typeface="Roboto Medium" panose="02000000000000000000" pitchFamily="2" charset="0"/>
      <p:regular r:id="rId21"/>
      <p:bold r:id="rId22"/>
      <p:italic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5533">
          <p15:clr>
            <a:srgbClr val="A4A3A4"/>
          </p15:clr>
        </p15:guide>
        <p15:guide id="2" pos="397">
          <p15:clr>
            <a:srgbClr val="9AA0A6"/>
          </p15:clr>
        </p15:guide>
        <p15:guide id="3" orient="horz" pos="3240">
          <p15:clr>
            <a:srgbClr val="9AA0A6"/>
          </p15:clr>
        </p15:guide>
        <p15:guide id="4" orient="horz">
          <p15:clr>
            <a:srgbClr val="747775"/>
          </p15:clr>
        </p15:guide>
        <p15:guide id="5" orient="horz" pos="510">
          <p15:clr>
            <a:srgbClr val="747775"/>
          </p15:clr>
        </p15:guide>
        <p15:guide id="6" pos="102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EEEE"/>
    <a:srgbClr val="8665B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E529824-8523-4527-8CD3-08BE7BD76ACC}">
  <a:tblStyle styleId="{2E529824-8523-4527-8CD3-08BE7BD76AC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92" autoAdjust="0"/>
    <p:restoredTop sz="97073" autoAdjust="0"/>
  </p:normalViewPr>
  <p:slideViewPr>
    <p:cSldViewPr snapToGrid="0">
      <p:cViewPr varScale="1">
        <p:scale>
          <a:sx n="161" d="100"/>
          <a:sy n="161" d="100"/>
        </p:scale>
        <p:origin x="150" y="198"/>
      </p:cViewPr>
      <p:guideLst>
        <p:guide pos="5533"/>
        <p:guide pos="397"/>
        <p:guide orient="horz" pos="3240"/>
        <p:guide orient="horz"/>
        <p:guide orient="horz" pos="510"/>
        <p:guide pos="10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font" Target="fonts/font2.fntdata"/><Relationship Id="rId26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font" Target="fonts/font5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font" Target="fonts/font1.fntdata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8.fntdata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7.fntdata"/><Relationship Id="rId28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font" Target="fonts/font3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6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30f7d84ce1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30f7d84ce1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3104438fcaf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3104438fcaf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30f7d84ce1d_0_3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30f7d84ce1d_0_3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30f7d84ce1d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30f7d84ce1d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de823becd0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de823becd0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30f7d84ce1d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30f7d84ce1d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f98075b259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f98075b259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f98075b259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f98075b259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91200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04901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l="99" r="99"/>
          <a:stretch/>
        </p:blipFill>
        <p:spPr>
          <a:xfrm>
            <a:off x="-17925" y="-10075"/>
            <a:ext cx="9194726" cy="518215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8293200" cy="48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944650" y="1769200"/>
            <a:ext cx="7379700" cy="23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1">
  <p:cSld name="CUSTOM_2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2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12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2">
  <p:cSld name="CUSTOM_2_1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ourier New"/>
              <a:buNone/>
              <a:defRPr sz="1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1">
  <p:cSld name="CUSTOM_4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ubTitle" idx="1"/>
          </p:nvPr>
        </p:nvSpPr>
        <p:spPr>
          <a:xfrm>
            <a:off x="544050" y="1350425"/>
            <a:ext cx="5316300" cy="9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14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subTitle" idx="2"/>
          </p:nvPr>
        </p:nvSpPr>
        <p:spPr>
          <a:xfrm>
            <a:off x="795050" y="2220038"/>
            <a:ext cx="7568100" cy="23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2">
  <p:cSld name="CUSTOM_4_1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5"/>
          <p:cNvSpPr/>
          <p:nvPr/>
        </p:nvSpPr>
        <p:spPr>
          <a:xfrm>
            <a:off x="362300" y="1384249"/>
            <a:ext cx="4748700" cy="33933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subTitle" idx="1"/>
          </p:nvPr>
        </p:nvSpPr>
        <p:spPr>
          <a:xfrm>
            <a:off x="500550" y="1474819"/>
            <a:ext cx="44286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subTitle" idx="2"/>
          </p:nvPr>
        </p:nvSpPr>
        <p:spPr>
          <a:xfrm>
            <a:off x="5555275" y="1474819"/>
            <a:ext cx="3151200" cy="32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лок текст + картинка" type="title">
  <p:cSld name="TITLE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 txBox="1">
            <a:spLocks noGrp="1"/>
          </p:cNvSpPr>
          <p:nvPr>
            <p:ph type="title"/>
          </p:nvPr>
        </p:nvSpPr>
        <p:spPr>
          <a:xfrm>
            <a:off x="495300" y="1493850"/>
            <a:ext cx="4424100" cy="215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pic>
        <p:nvPicPr>
          <p:cNvPr id="71" name="Google Shape;71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283625" y="843000"/>
            <a:ext cx="3457500" cy="34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47">
          <p15:clr>
            <a:srgbClr val="E46962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Цитата, фон градиент" type="secHead">
  <p:cSld name="SECTION_HEADER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>
            <a:spLocks noGrp="1"/>
          </p:cNvSpPr>
          <p:nvPr>
            <p:ph type="title"/>
          </p:nvPr>
        </p:nvSpPr>
        <p:spPr>
          <a:xfrm>
            <a:off x="604350" y="1999200"/>
            <a:ext cx="7935300" cy="11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4" name="Google Shape;74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этапы процесса">
  <p:cSld name="CUSTOM_5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9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77" name="Google Shape;77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22851" y="1821363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78" name="Google Shape;7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8289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79" name="Google Shape;7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7615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80" name="Google Shape;80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47001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sp>
        <p:nvSpPr>
          <p:cNvPr id="81" name="Google Shape;81;p19"/>
          <p:cNvSpPr txBox="1"/>
          <p:nvPr/>
        </p:nvSpPr>
        <p:spPr>
          <a:xfrm>
            <a:off x="121300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1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" name="Google Shape;82;p19"/>
          <p:cNvSpPr txBox="1"/>
          <p:nvPr/>
        </p:nvSpPr>
        <p:spPr>
          <a:xfrm>
            <a:off x="3058443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2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" name="Google Shape;83;p19"/>
          <p:cNvSpPr txBox="1"/>
          <p:nvPr/>
        </p:nvSpPr>
        <p:spPr>
          <a:xfrm>
            <a:off x="4817770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3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" name="Google Shape;84;p19"/>
          <p:cNvSpPr txBox="1"/>
          <p:nvPr/>
        </p:nvSpPr>
        <p:spPr>
          <a:xfrm>
            <a:off x="663715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4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" name="Google Shape;85;p19"/>
          <p:cNvSpPr txBox="1"/>
          <p:nvPr/>
        </p:nvSpPr>
        <p:spPr>
          <a:xfrm>
            <a:off x="982906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" name="Google Shape;86;p19"/>
          <p:cNvSpPr txBox="1"/>
          <p:nvPr/>
        </p:nvSpPr>
        <p:spPr>
          <a:xfrm>
            <a:off x="2828343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" name="Google Shape;87;p19"/>
          <p:cNvSpPr txBox="1"/>
          <p:nvPr/>
        </p:nvSpPr>
        <p:spPr>
          <a:xfrm>
            <a:off x="4587670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" name="Google Shape;88;p19"/>
          <p:cNvSpPr txBox="1"/>
          <p:nvPr/>
        </p:nvSpPr>
        <p:spPr>
          <a:xfrm>
            <a:off x="6407056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писок в 2 колонки ">
  <p:cSld name="CUSTOM_8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0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aphicFrame>
        <p:nvGraphicFramePr>
          <p:cNvPr id="91" name="Google Shape;91;p20"/>
          <p:cNvGraphicFramePr/>
          <p:nvPr/>
        </p:nvGraphicFramePr>
        <p:xfrm>
          <a:off x="655650" y="1745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{2E529824-8523-4527-8CD3-08BE7BD76ACC}</a:tableStyleId>
              </a:tblPr>
              <a:tblGrid>
                <a:gridCol w="3800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1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9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" sz="17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 Описание эксперимента</a:t>
                      </a:r>
                      <a:r>
                        <a:rPr lang="ru" sz="1700" b="1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" sz="17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 Технические детали</a:t>
                      </a:r>
                      <a:endParaRPr sz="17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175">
                <a:tc>
                  <a:txBody>
                    <a:bodyPr/>
                    <a:lstStyle/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Гипотеза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Целевая аудитория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Ожидаемый результат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3175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Roboto"/>
                        <a:buChar char="●"/>
                      </a:pPr>
                      <a:r>
                        <a:rPr lang="ru" sz="17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Реализация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Настройки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Метрики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сылка на источник" type="twoColTx">
  <p:cSld name="TITLE_AND_TWO_COLUMNS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1"/>
          <p:cNvSpPr txBox="1"/>
          <p:nvPr/>
        </p:nvSpPr>
        <p:spPr>
          <a:xfrm>
            <a:off x="556300" y="4554000"/>
            <a:ext cx="4239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добавьте ссылку на источник</a:t>
            </a:r>
            <a:endParaRPr sz="1100">
              <a:solidFill>
                <a:srgbClr val="013D8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елый слайд + заголовок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500550" y="1784775"/>
            <a:ext cx="7935300" cy="11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подтемой">
  <p:cSld name="MAIN_POINT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2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аблица ">
  <p:cSld name="CUSTOM_1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aphicFrame>
        <p:nvGraphicFramePr>
          <p:cNvPr id="98" name="Google Shape;98;p23"/>
          <p:cNvGraphicFramePr/>
          <p:nvPr/>
        </p:nvGraphicFramePr>
        <p:xfrm>
          <a:off x="608700" y="1593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{2E529824-8523-4527-8CD3-08BE7BD76ACC}</a:tableStyleId>
              </a:tblPr>
              <a:tblGrid>
                <a:gridCol w="395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3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84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77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061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>
                        <a:solidFill>
                          <a:srgbClr val="4811C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плашки + иллюстрация">
  <p:cSld name="SECTION_TITLE_AND_DESCRIPTION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01" name="Google Shape;101;p24"/>
          <p:cNvSpPr/>
          <p:nvPr/>
        </p:nvSpPr>
        <p:spPr>
          <a:xfrm>
            <a:off x="791625" y="1039150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2" name="Google Shape;102;p24"/>
          <p:cNvSpPr/>
          <p:nvPr/>
        </p:nvSpPr>
        <p:spPr>
          <a:xfrm>
            <a:off x="791625" y="1904882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3" name="Google Shape;103;p24"/>
          <p:cNvSpPr/>
          <p:nvPr/>
        </p:nvSpPr>
        <p:spPr>
          <a:xfrm>
            <a:off x="791625" y="2770607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" name="Google Shape;104;p24"/>
          <p:cNvSpPr/>
          <p:nvPr/>
        </p:nvSpPr>
        <p:spPr>
          <a:xfrm>
            <a:off x="791625" y="3636339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5" name="Google Shape;105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533900" y="1409075"/>
            <a:ext cx="2468700" cy="24687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блока">
  <p:cSld name="CUSTOM_7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6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6"/>
          <p:cNvSpPr/>
          <p:nvPr/>
        </p:nvSpPr>
        <p:spPr>
          <a:xfrm>
            <a:off x="932713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" name="Google Shape;111;p26"/>
          <p:cNvSpPr/>
          <p:nvPr/>
        </p:nvSpPr>
        <p:spPr>
          <a:xfrm>
            <a:off x="3436420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" name="Google Shape;112;p26"/>
          <p:cNvSpPr/>
          <p:nvPr/>
        </p:nvSpPr>
        <p:spPr>
          <a:xfrm>
            <a:off x="5940127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" name="Google Shape;113;p26"/>
          <p:cNvSpPr txBox="1"/>
          <p:nvPr/>
        </p:nvSpPr>
        <p:spPr>
          <a:xfrm>
            <a:off x="1073575" y="2074863"/>
            <a:ext cx="1846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 sz="1100"/>
          </a:p>
        </p:txBody>
      </p:sp>
      <p:sp>
        <p:nvSpPr>
          <p:cNvPr id="114" name="Google Shape;114;p26"/>
          <p:cNvSpPr txBox="1"/>
          <p:nvPr/>
        </p:nvSpPr>
        <p:spPr>
          <a:xfrm>
            <a:off x="3530920" y="2074863"/>
            <a:ext cx="1938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/>
          </a:p>
        </p:txBody>
      </p:sp>
      <p:sp>
        <p:nvSpPr>
          <p:cNvPr id="115" name="Google Shape;115;p26"/>
          <p:cNvSpPr txBox="1"/>
          <p:nvPr/>
        </p:nvSpPr>
        <p:spPr>
          <a:xfrm>
            <a:off x="6080975" y="2074863"/>
            <a:ext cx="1938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пределение" type="title">
  <p:cSld name="TITLE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8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7710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2" name="Google Shape;122;p28"/>
          <p:cNvSpPr txBox="1"/>
          <p:nvPr/>
        </p:nvSpPr>
        <p:spPr>
          <a:xfrm>
            <a:off x="549614" y="1802270"/>
            <a:ext cx="7636200" cy="31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b="1">
                <a:solidFill>
                  <a:srgbClr val="9857F3"/>
                </a:solidFill>
                <a:latin typeface="Roboto"/>
                <a:ea typeface="Roboto"/>
                <a:cs typeface="Roboto"/>
                <a:sym typeface="Roboto"/>
              </a:rPr>
              <a:t>Определение</a:t>
            </a:r>
            <a:r>
              <a:rPr lang="ru" sz="24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– </a:t>
            </a:r>
            <a:r>
              <a:rPr lang="ru" sz="2400"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их типов данных, соглашений об именовании и правил проверки целостностей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жный тезис крупным шрифтом " type="secHead">
  <p:cSld name="SECTION_HEADER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9"/>
          <p:cNvSpPr txBox="1">
            <a:spLocks noGrp="1"/>
          </p:cNvSpPr>
          <p:nvPr>
            <p:ph type="title"/>
          </p:nvPr>
        </p:nvSpPr>
        <p:spPr>
          <a:xfrm>
            <a:off x="500550" y="1940306"/>
            <a:ext cx="79353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25" name="Google Shape;125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кст + картинка" type="tx">
  <p:cSld name="TITLE_AND_BODY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28" name="Google Shape;128;p30"/>
          <p:cNvSpPr txBox="1"/>
          <p:nvPr/>
        </p:nvSpPr>
        <p:spPr>
          <a:xfrm>
            <a:off x="630550" y="1572900"/>
            <a:ext cx="3906300" cy="17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3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Главная мысль </a:t>
            </a:r>
            <a:endParaRPr sz="33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3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слайда, тезис, определение</a:t>
            </a:r>
            <a:endParaRPr sz="33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9" name="Google Shape;129;p30"/>
          <p:cNvPicPr preferRelativeResize="0"/>
          <p:nvPr/>
        </p:nvPicPr>
        <p:blipFill rotWithShape="1">
          <a:blip r:embed="rId2">
            <a:alphaModFix/>
          </a:blip>
          <a:srcRect t="10742" b="10734"/>
          <a:stretch/>
        </p:blipFill>
        <p:spPr>
          <a:xfrm>
            <a:off x="5581050" y="867901"/>
            <a:ext cx="2868000" cy="3118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TITLE_AND_TWO_COLUMNS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ш макет 1">
  <p:cSld name="CUSTOM_5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себе">
  <p:cSld name="CUSTOM_1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3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34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38" name="Google Shape;138;p34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139" name="Google Shape;139;p34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140" name="Google Shape;140;p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6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1">
  <p:cSld name="CUSTOM_2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7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37"/>
          <p:cNvSpPr/>
          <p:nvPr/>
        </p:nvSpPr>
        <p:spPr>
          <a:xfrm>
            <a:off x="606200" y="1441163"/>
            <a:ext cx="7938600" cy="35649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37"/>
          <p:cNvSpPr txBox="1">
            <a:spLocks noGrp="1"/>
          </p:cNvSpPr>
          <p:nvPr>
            <p:ph type="subTitle" idx="1"/>
          </p:nvPr>
        </p:nvSpPr>
        <p:spPr>
          <a:xfrm>
            <a:off x="743675" y="1496071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2">
  <p:cSld name="CUSTOM_2_1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8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1">
  <p:cSld name="CUSTOM_4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9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39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2">
  <p:cSld name="CUSTOM_4_1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40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40"/>
          <p:cNvSpPr/>
          <p:nvPr/>
        </p:nvSpPr>
        <p:spPr>
          <a:xfrm>
            <a:off x="362300" y="1364963"/>
            <a:ext cx="4748700" cy="35649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40"/>
          <p:cNvSpPr txBox="1">
            <a:spLocks noGrp="1"/>
          </p:cNvSpPr>
          <p:nvPr>
            <p:ph type="subTitle" idx="1"/>
          </p:nvPr>
        </p:nvSpPr>
        <p:spPr>
          <a:xfrm>
            <a:off x="500550" y="1474819"/>
            <a:ext cx="44286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158" name="Google Shape;158;p40"/>
          <p:cNvSpPr txBox="1">
            <a:spLocks noGrp="1"/>
          </p:cNvSpPr>
          <p:nvPr>
            <p:ph type="subTitle" idx="2"/>
          </p:nvPr>
        </p:nvSpPr>
        <p:spPr>
          <a:xfrm>
            <a:off x="5555275" y="1474819"/>
            <a:ext cx="3151200" cy="32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>
  <p:cSld name="TITLE_AND_BODY_1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41"/>
          <p:cNvSpPr txBox="1">
            <a:spLocks noGrp="1"/>
          </p:cNvSpPr>
          <p:nvPr>
            <p:ph type="title"/>
          </p:nvPr>
        </p:nvSpPr>
        <p:spPr>
          <a:xfrm>
            <a:off x="500550" y="1783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41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238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162" name="Google Shape;162;p4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ш макет 1">
  <p:cSld name="CUSTOM_5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42"/>
          <p:cNvSpPr txBox="1">
            <a:spLocks noGrp="1"/>
          </p:cNvSpPr>
          <p:nvPr>
            <p:ph type="title"/>
          </p:nvPr>
        </p:nvSpPr>
        <p:spPr>
          <a:xfrm>
            <a:off x="500550" y="2545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238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43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0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-синий">
  <p:cSld name="MAIN_POINT_2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4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19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6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sz="1500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subTitle" idx="2"/>
          </p:nvPr>
        </p:nvSpPr>
        <p:spPr>
          <a:xfrm>
            <a:off x="3135425" y="2978831"/>
            <a:ext cx="58563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sz="1500" b="1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ubTitle" idx="3"/>
          </p:nvPr>
        </p:nvSpPr>
        <p:spPr>
          <a:xfrm>
            <a:off x="3135425" y="3278981"/>
            <a:ext cx="5856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ubTitle" idx="4"/>
          </p:nvPr>
        </p:nvSpPr>
        <p:spPr>
          <a:xfrm>
            <a:off x="3135425" y="3662550"/>
            <a:ext cx="58563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31" name="Google Shape;31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себе">
  <p:cSld name="CUSTOM_1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ubTitle" idx="1"/>
          </p:nvPr>
        </p:nvSpPr>
        <p:spPr>
          <a:xfrm>
            <a:off x="3891775" y="1716281"/>
            <a:ext cx="43917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600"/>
              <a:buNone/>
              <a:defRPr sz="1600" b="1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subTitle" idx="2"/>
          </p:nvPr>
        </p:nvSpPr>
        <p:spPr>
          <a:xfrm>
            <a:off x="3891775" y="2252801"/>
            <a:ext cx="5095200" cy="25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7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41.xml"/><Relationship Id="rId2" Type="http://schemas.openxmlformats.org/officeDocument/2006/relationships/slideLayout" Target="../slideLayouts/slideLayout26.xml"/><Relationship Id="rId16" Type="http://schemas.openxmlformats.org/officeDocument/2006/relationships/slideLayout" Target="../slideLayouts/slideLayout40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34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6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2">
            <a:alphaModFix/>
          </a:blip>
          <a:stretch>
            <a:fillRect/>
          </a:stretch>
        </a:blip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○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○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8" name="Google Shape;68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9">
            <a:alphaModFix/>
          </a:blip>
          <a:stretch>
            <a:fillRect/>
          </a:stretch>
        </a:blip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7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8" name="Google Shape;118;p27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9" name="Google Shape;119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  <p:sldLayoutId id="2147483687" r:id="rId16"/>
    <p:sldLayoutId id="2147483688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Google Shape;372;p92"/>
          <p:cNvPicPr preferRelativeResize="0"/>
          <p:nvPr/>
        </p:nvPicPr>
        <p:blipFill rotWithShape="1">
          <a:blip r:embed="rId3">
            <a:alphaModFix/>
          </a:blip>
          <a:srcRect t="5495" b="38716"/>
          <a:stretch/>
        </p:blipFill>
        <p:spPr>
          <a:xfrm>
            <a:off x="-75950" y="0"/>
            <a:ext cx="92199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92"/>
          <p:cNvSpPr/>
          <p:nvPr/>
        </p:nvSpPr>
        <p:spPr>
          <a:xfrm>
            <a:off x="433125" y="553500"/>
            <a:ext cx="4161600" cy="415500"/>
          </a:xfrm>
          <a:prstGeom prst="roundRect">
            <a:avLst>
              <a:gd name="adj" fmla="val 16667"/>
            </a:avLst>
          </a:prstGeom>
          <a:solidFill>
            <a:srgbClr val="740FB4"/>
          </a:solidFill>
          <a:ln>
            <a:noFill/>
          </a:ln>
          <a:effectLst>
            <a:outerShdw blurRad="200025" dist="28575" dir="5400000" algn="bl" rotWithShape="0">
              <a:srgbClr val="000000">
                <a:alpha val="28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4" name="Google Shape;374;p92"/>
          <p:cNvSpPr txBox="1"/>
          <p:nvPr/>
        </p:nvSpPr>
        <p:spPr>
          <a:xfrm>
            <a:off x="433125" y="1890725"/>
            <a:ext cx="7584300" cy="8155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1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Сервис доставки еды</a:t>
            </a:r>
            <a:endParaRPr sz="4100" b="1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5" name="Google Shape;375;p92"/>
          <p:cNvSpPr txBox="1"/>
          <p:nvPr/>
        </p:nvSpPr>
        <p:spPr>
          <a:xfrm>
            <a:off x="536525" y="553500"/>
            <a:ext cx="43413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rgbClr val="F4F4F6"/>
                </a:solidFill>
                <a:latin typeface="Roboto Medium"/>
                <a:ea typeface="Roboto Medium"/>
                <a:cs typeface="Roboto Medium"/>
                <a:sym typeface="Roboto Medium"/>
              </a:rPr>
              <a:t>Django-</a:t>
            </a:r>
            <a:r>
              <a:rPr lang="ru-RU" sz="1500" dirty="0">
                <a:solidFill>
                  <a:srgbClr val="F4F4F6"/>
                </a:solidFill>
                <a:latin typeface="Roboto Medium"/>
                <a:ea typeface="Roboto Medium"/>
                <a:cs typeface="Roboto Medium"/>
                <a:sym typeface="Roboto Medium"/>
              </a:rPr>
              <a:t>разработчик</a:t>
            </a:r>
            <a:endParaRPr sz="1500" dirty="0">
              <a:solidFill>
                <a:srgbClr val="F4F4F6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76" name="Google Shape;376;p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13700" y="268875"/>
            <a:ext cx="822175" cy="28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9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08125" y="2113144"/>
            <a:ext cx="1787901" cy="2849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Выводы</a:t>
            </a:r>
            <a:endParaRPr dirty="0"/>
          </a:p>
        </p:txBody>
      </p:sp>
      <p:sp>
        <p:nvSpPr>
          <p:cNvPr id="6" name="Rounded Rectangle 5"/>
          <p:cNvSpPr/>
          <p:nvPr/>
        </p:nvSpPr>
        <p:spPr>
          <a:xfrm>
            <a:off x="1005840" y="1250898"/>
            <a:ext cx="7315200" cy="1858061"/>
          </a:xfrm>
          <a:prstGeom prst="roundRect">
            <a:avLst/>
          </a:prstGeom>
          <a:solidFill>
            <a:srgbClr val="F0F0F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182880" tIns="91440" rIns="182880" rtlCol="0" anchor="ctr"/>
          <a:lstStyle/>
          <a:p>
            <a:pPr algn="ctr">
              <a:spcAft>
                <a:spcPts val="600"/>
              </a:spcAft>
              <a:defRPr sz="1700" b="1">
                <a:latin typeface="Roboto"/>
              </a:defRPr>
            </a:pPr>
            <a:r>
              <a:rPr dirty="0" err="1">
                <a:solidFill>
                  <a:schemeClr val="tx1"/>
                </a:solidFill>
              </a:rPr>
              <a:t>Достижение</a:t>
            </a:r>
            <a:r>
              <a:rPr dirty="0">
                <a:solidFill>
                  <a:schemeClr val="tx1"/>
                </a:solidFill>
              </a:rPr>
              <a:t> </a:t>
            </a:r>
            <a:r>
              <a:rPr dirty="0" err="1">
                <a:solidFill>
                  <a:schemeClr val="tx1"/>
                </a:solidFill>
              </a:rPr>
              <a:t>целей</a:t>
            </a:r>
            <a:r>
              <a:rPr dirty="0">
                <a:solidFill>
                  <a:schemeClr val="tx1"/>
                </a:solidFill>
              </a:rPr>
              <a:t>:</a:t>
            </a:r>
          </a:p>
          <a:p>
            <a:pPr>
              <a:spcAft>
                <a:spcPts val="200"/>
              </a:spcAft>
              <a:defRPr sz="1400">
                <a:latin typeface="Roboto"/>
              </a:defRPr>
            </a:pPr>
            <a:r>
              <a:rPr dirty="0">
                <a:solidFill>
                  <a:schemeClr val="tx1"/>
                </a:solidFill>
              </a:rPr>
              <a:t>- </a:t>
            </a:r>
            <a:r>
              <a:rPr dirty="0" err="1">
                <a:solidFill>
                  <a:schemeClr val="tx1"/>
                </a:solidFill>
              </a:rPr>
              <a:t>Успешно</a:t>
            </a:r>
            <a:r>
              <a:rPr dirty="0">
                <a:solidFill>
                  <a:schemeClr val="tx1"/>
                </a:solidFill>
              </a:rPr>
              <a:t> </a:t>
            </a:r>
            <a:r>
              <a:rPr dirty="0" err="1">
                <a:solidFill>
                  <a:schemeClr val="tx1"/>
                </a:solidFill>
              </a:rPr>
              <a:t>реализован</a:t>
            </a:r>
            <a:r>
              <a:rPr dirty="0">
                <a:solidFill>
                  <a:schemeClr val="tx1"/>
                </a:solidFill>
              </a:rPr>
              <a:t> REST API </a:t>
            </a:r>
            <a:r>
              <a:rPr dirty="0" err="1">
                <a:solidFill>
                  <a:schemeClr val="tx1"/>
                </a:solidFill>
              </a:rPr>
              <a:t>на</a:t>
            </a:r>
            <a:r>
              <a:rPr dirty="0">
                <a:solidFill>
                  <a:schemeClr val="tx1"/>
                </a:solidFill>
              </a:rPr>
              <a:t> Django REST Framework</a:t>
            </a:r>
          </a:p>
          <a:p>
            <a:pPr>
              <a:spcAft>
                <a:spcPts val="200"/>
              </a:spcAft>
              <a:defRPr sz="1400">
                <a:latin typeface="Roboto"/>
              </a:defRPr>
            </a:pPr>
            <a:r>
              <a:rPr dirty="0">
                <a:solidFill>
                  <a:schemeClr val="tx1"/>
                </a:solidFill>
              </a:rPr>
              <a:t>- </a:t>
            </a:r>
            <a:r>
              <a:rPr dirty="0" err="1">
                <a:solidFill>
                  <a:schemeClr val="tx1"/>
                </a:solidFill>
              </a:rPr>
              <a:t>Настроена</a:t>
            </a:r>
            <a:r>
              <a:rPr dirty="0">
                <a:solidFill>
                  <a:schemeClr val="tx1"/>
                </a:solidFill>
              </a:rPr>
              <a:t> </a:t>
            </a:r>
            <a:r>
              <a:rPr dirty="0" err="1">
                <a:solidFill>
                  <a:schemeClr val="tx1"/>
                </a:solidFill>
              </a:rPr>
              <a:t>асинхронная</a:t>
            </a:r>
            <a:r>
              <a:rPr dirty="0">
                <a:solidFill>
                  <a:schemeClr val="tx1"/>
                </a:solidFill>
              </a:rPr>
              <a:t> </a:t>
            </a:r>
            <a:r>
              <a:rPr dirty="0" err="1">
                <a:solidFill>
                  <a:schemeClr val="tx1"/>
                </a:solidFill>
              </a:rPr>
              <a:t>обработка</a:t>
            </a:r>
            <a:r>
              <a:rPr dirty="0">
                <a:solidFill>
                  <a:schemeClr val="tx1"/>
                </a:solidFill>
              </a:rPr>
              <a:t> </a:t>
            </a:r>
            <a:r>
              <a:rPr dirty="0" err="1">
                <a:solidFill>
                  <a:schemeClr val="tx1"/>
                </a:solidFill>
              </a:rPr>
              <a:t>задач</a:t>
            </a:r>
            <a:r>
              <a:rPr dirty="0">
                <a:solidFill>
                  <a:schemeClr val="tx1"/>
                </a:solidFill>
              </a:rPr>
              <a:t> с Celery</a:t>
            </a:r>
          </a:p>
          <a:p>
            <a:pPr>
              <a:spcAft>
                <a:spcPts val="200"/>
              </a:spcAft>
              <a:defRPr sz="1400">
                <a:latin typeface="Roboto"/>
              </a:defRPr>
            </a:pPr>
            <a:r>
              <a:rPr dirty="0">
                <a:solidFill>
                  <a:schemeClr val="tx1"/>
                </a:solidFill>
              </a:rPr>
              <a:t>- </a:t>
            </a:r>
            <a:r>
              <a:rPr dirty="0" err="1">
                <a:solidFill>
                  <a:schemeClr val="tx1"/>
                </a:solidFill>
              </a:rPr>
              <a:t>Разработан</a:t>
            </a:r>
            <a:r>
              <a:rPr dirty="0">
                <a:solidFill>
                  <a:schemeClr val="tx1"/>
                </a:solidFill>
              </a:rPr>
              <a:t> </a:t>
            </a:r>
            <a:r>
              <a:rPr dirty="0" err="1">
                <a:solidFill>
                  <a:schemeClr val="tx1"/>
                </a:solidFill>
              </a:rPr>
              <a:t>современный</a:t>
            </a:r>
            <a:r>
              <a:rPr dirty="0">
                <a:solidFill>
                  <a:schemeClr val="tx1"/>
                </a:solidFill>
              </a:rPr>
              <a:t> </a:t>
            </a:r>
            <a:r>
              <a:rPr dirty="0" err="1">
                <a:solidFill>
                  <a:schemeClr val="tx1"/>
                </a:solidFill>
              </a:rPr>
              <a:t>фронтенд</a:t>
            </a:r>
            <a:r>
              <a:rPr dirty="0">
                <a:solidFill>
                  <a:schemeClr val="tx1"/>
                </a:solidFill>
              </a:rPr>
              <a:t> </a:t>
            </a:r>
            <a:r>
              <a:rPr dirty="0" err="1">
                <a:solidFill>
                  <a:schemeClr val="tx1"/>
                </a:solidFill>
              </a:rPr>
              <a:t>на</a:t>
            </a:r>
            <a:r>
              <a:rPr dirty="0">
                <a:solidFill>
                  <a:schemeClr val="tx1"/>
                </a:solidFill>
              </a:rPr>
              <a:t> Vue.js</a:t>
            </a:r>
          </a:p>
          <a:p>
            <a:pPr>
              <a:spcAft>
                <a:spcPts val="200"/>
              </a:spcAft>
              <a:defRPr sz="1400">
                <a:latin typeface="Roboto"/>
              </a:defRPr>
            </a:pPr>
            <a:r>
              <a:rPr dirty="0">
                <a:solidFill>
                  <a:schemeClr val="tx1"/>
                </a:solidFill>
              </a:rPr>
              <a:t>- </a:t>
            </a:r>
            <a:r>
              <a:rPr dirty="0" err="1">
                <a:solidFill>
                  <a:schemeClr val="tx1"/>
                </a:solidFill>
              </a:rPr>
              <a:t>Внедрена</a:t>
            </a:r>
            <a:r>
              <a:rPr dirty="0">
                <a:solidFill>
                  <a:schemeClr val="tx1"/>
                </a:solidFill>
              </a:rPr>
              <a:t> </a:t>
            </a:r>
            <a:r>
              <a:rPr dirty="0" err="1">
                <a:solidFill>
                  <a:schemeClr val="tx1"/>
                </a:solidFill>
              </a:rPr>
              <a:t>система</a:t>
            </a:r>
            <a:r>
              <a:rPr dirty="0">
                <a:solidFill>
                  <a:schemeClr val="tx1"/>
                </a:solidFill>
              </a:rPr>
              <a:t> </a:t>
            </a:r>
            <a:r>
              <a:rPr dirty="0" err="1">
                <a:solidFill>
                  <a:schemeClr val="tx1"/>
                </a:solidFill>
              </a:rPr>
              <a:t>мониторинга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7" name="Rounded Rectangle 5">
            <a:extLst>
              <a:ext uri="{FF2B5EF4-FFF2-40B4-BE49-F238E27FC236}">
                <a16:creationId xmlns:a16="http://schemas.microsoft.com/office/drawing/2014/main" id="{B9FF49FE-A839-4A0F-88AF-961ABE16BB65}"/>
              </a:ext>
            </a:extLst>
          </p:cNvPr>
          <p:cNvSpPr/>
          <p:nvPr/>
        </p:nvSpPr>
        <p:spPr>
          <a:xfrm>
            <a:off x="1005840" y="3332781"/>
            <a:ext cx="7315200" cy="1645919"/>
          </a:xfrm>
          <a:prstGeom prst="roundRect">
            <a:avLst/>
          </a:prstGeom>
          <a:solidFill>
            <a:srgbClr val="F0F0F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182880" tIns="91440" rIns="182880" rtlCol="0" anchor="ctr"/>
          <a:lstStyle/>
          <a:p>
            <a:pPr algn="ctr">
              <a:spcAft>
                <a:spcPts val="600"/>
              </a:spcAft>
              <a:defRPr sz="1700" b="1">
                <a:latin typeface="Roboto"/>
              </a:defRPr>
            </a:pPr>
            <a:r>
              <a:rPr lang="ru-RU" dirty="0">
                <a:solidFill>
                  <a:schemeClr val="tx1"/>
                </a:solidFill>
              </a:rPr>
              <a:t>Дальнейшее развитие:</a:t>
            </a:r>
          </a:p>
          <a:p>
            <a:pPr>
              <a:spcAft>
                <a:spcPts val="200"/>
              </a:spcAft>
              <a:defRPr sz="1400">
                <a:latin typeface="Roboto"/>
              </a:defRPr>
            </a:pPr>
            <a:r>
              <a:rPr lang="ru-RU" dirty="0">
                <a:solidFill>
                  <a:schemeClr val="tx1"/>
                </a:solidFill>
              </a:rPr>
              <a:t>- Добавление новых функций (рейтинги, отзывы)</a:t>
            </a:r>
          </a:p>
          <a:p>
            <a:pPr>
              <a:spcAft>
                <a:spcPts val="200"/>
              </a:spcAft>
              <a:defRPr sz="1400">
                <a:latin typeface="Roboto"/>
              </a:defRPr>
            </a:pPr>
            <a:r>
              <a:rPr lang="ru-RU" dirty="0">
                <a:solidFill>
                  <a:schemeClr val="tx1"/>
                </a:solidFill>
              </a:rPr>
              <a:t>- Оптимизация производительности</a:t>
            </a:r>
          </a:p>
          <a:p>
            <a:pPr>
              <a:spcAft>
                <a:spcPts val="200"/>
              </a:spcAft>
              <a:defRPr sz="1400">
                <a:latin typeface="Roboto"/>
              </a:defRPr>
            </a:pPr>
            <a:r>
              <a:rPr lang="ru-RU" dirty="0">
                <a:solidFill>
                  <a:schemeClr val="tx1"/>
                </a:solidFill>
              </a:rPr>
              <a:t>- Расширение системы мониторинга</a:t>
            </a:r>
          </a:p>
          <a:p>
            <a:pPr>
              <a:spcAft>
                <a:spcPts val="200"/>
              </a:spcAft>
              <a:defRPr sz="1400">
                <a:latin typeface="Roboto"/>
              </a:defRPr>
            </a:pPr>
            <a:r>
              <a:rPr lang="ru-RU" dirty="0">
                <a:solidFill>
                  <a:schemeClr val="tx1"/>
                </a:solidFill>
              </a:rPr>
              <a:t>- Внедрение CI/CD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7" name="Google Shape;447;p100"/>
          <p:cNvPicPr preferRelativeResize="0"/>
          <p:nvPr/>
        </p:nvPicPr>
        <p:blipFill rotWithShape="1">
          <a:blip r:embed="rId3">
            <a:alphaModFix/>
          </a:blip>
          <a:srcRect l="10873" b="29922"/>
          <a:stretch/>
        </p:blipFill>
        <p:spPr>
          <a:xfrm>
            <a:off x="-75950" y="0"/>
            <a:ext cx="94087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Google Shape;448;p100"/>
          <p:cNvSpPr txBox="1"/>
          <p:nvPr/>
        </p:nvSpPr>
        <p:spPr>
          <a:xfrm>
            <a:off x="387050" y="1844625"/>
            <a:ext cx="75843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Вопросы и рекомендации</a:t>
            </a:r>
            <a:endParaRPr sz="45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9" name="Google Shape;449;p100"/>
          <p:cNvSpPr txBox="1"/>
          <p:nvPr/>
        </p:nvSpPr>
        <p:spPr>
          <a:xfrm>
            <a:off x="1214696" y="3061975"/>
            <a:ext cx="19275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есть вопросы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0" name="Google Shape;450;p100"/>
          <p:cNvSpPr txBox="1"/>
          <p:nvPr/>
        </p:nvSpPr>
        <p:spPr>
          <a:xfrm>
            <a:off x="4934996" y="3061975"/>
            <a:ext cx="2145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вопросов нет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1" name="Google Shape;451;p100"/>
          <p:cNvSpPr txBox="1"/>
          <p:nvPr/>
        </p:nvSpPr>
        <p:spPr>
          <a:xfrm>
            <a:off x="723000" y="2846425"/>
            <a:ext cx="4917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+</a:t>
            </a:r>
            <a:endParaRPr sz="4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2" name="Google Shape;452;p100"/>
          <p:cNvSpPr txBox="1"/>
          <p:nvPr/>
        </p:nvSpPr>
        <p:spPr>
          <a:xfrm>
            <a:off x="4443300" y="2846425"/>
            <a:ext cx="4917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– </a:t>
            </a:r>
            <a:endParaRPr sz="4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" name="Google Shape;460;p101"/>
          <p:cNvPicPr preferRelativeResize="0"/>
          <p:nvPr/>
        </p:nvPicPr>
        <p:blipFill rotWithShape="1">
          <a:blip r:embed="rId3">
            <a:alphaModFix/>
          </a:blip>
          <a:srcRect t="5495" b="38716"/>
          <a:stretch/>
        </p:blipFill>
        <p:spPr>
          <a:xfrm>
            <a:off x="-75950" y="0"/>
            <a:ext cx="92199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p101"/>
          <p:cNvSpPr txBox="1">
            <a:spLocks noGrp="1"/>
          </p:cNvSpPr>
          <p:nvPr>
            <p:ph type="title" idx="4294967295"/>
          </p:nvPr>
        </p:nvSpPr>
        <p:spPr>
          <a:xfrm>
            <a:off x="629000" y="1932525"/>
            <a:ext cx="7295100" cy="195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5000">
                <a:solidFill>
                  <a:schemeClr val="lt1"/>
                </a:solidFill>
              </a:rPr>
              <a:t>Спасибо за внимание!</a:t>
            </a:r>
            <a:endParaRPr sz="5000">
              <a:solidFill>
                <a:schemeClr val="lt1"/>
              </a:solidFill>
            </a:endParaRPr>
          </a:p>
        </p:txBody>
      </p:sp>
      <p:pic>
        <p:nvPicPr>
          <p:cNvPr id="462" name="Google Shape;462;p1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28113" y="1616723"/>
            <a:ext cx="595986" cy="5959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93"/>
          <p:cNvSpPr txBox="1">
            <a:spLocks noGrp="1"/>
          </p:cNvSpPr>
          <p:nvPr>
            <p:ph type="title"/>
          </p:nvPr>
        </p:nvSpPr>
        <p:spPr>
          <a:xfrm>
            <a:off x="744125" y="1415974"/>
            <a:ext cx="7935300" cy="141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4000">
                <a:solidFill>
                  <a:schemeClr val="dk1"/>
                </a:solidFill>
              </a:rPr>
              <a:t>Меня хорошо видно</a:t>
            </a:r>
            <a:endParaRPr sz="4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>
                <a:solidFill>
                  <a:schemeClr val="dk1"/>
                </a:solidFill>
              </a:rPr>
              <a:t>&amp; слышно?</a:t>
            </a:r>
            <a:endParaRPr sz="4000">
              <a:solidFill>
                <a:schemeClr val="dk1"/>
              </a:solidFill>
            </a:endParaRPr>
          </a:p>
        </p:txBody>
      </p:sp>
      <p:pic>
        <p:nvPicPr>
          <p:cNvPr id="383" name="Google Shape;383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4062" y="3841075"/>
            <a:ext cx="545712" cy="54571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5575" y="3890890"/>
            <a:ext cx="537262" cy="5372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94"/>
          <p:cNvSpPr txBox="1">
            <a:spLocks noGrp="1"/>
          </p:cNvSpPr>
          <p:nvPr>
            <p:ph type="title"/>
          </p:nvPr>
        </p:nvSpPr>
        <p:spPr>
          <a:xfrm>
            <a:off x="500550" y="821224"/>
            <a:ext cx="8520600" cy="184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000" dirty="0"/>
              <a:t>Защита проекта</a:t>
            </a:r>
            <a:endParaRPr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000" dirty="0"/>
              <a:t>Тема: </a:t>
            </a:r>
            <a:r>
              <a:rPr lang="ru-RU" sz="3000" dirty="0"/>
              <a:t>Сервис доставки еды</a:t>
            </a:r>
            <a:endParaRPr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91" name="Google Shape;391;p94"/>
          <p:cNvSpPr txBox="1"/>
          <p:nvPr/>
        </p:nvSpPr>
        <p:spPr>
          <a:xfrm>
            <a:off x="3899475" y="2746326"/>
            <a:ext cx="3701700" cy="3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300" b="1" dirty="0">
                <a:solidFill>
                  <a:srgbClr val="9857F3"/>
                </a:solidFill>
                <a:latin typeface="Roboto"/>
                <a:ea typeface="Roboto"/>
                <a:cs typeface="Roboto"/>
                <a:sym typeface="Roboto"/>
              </a:rPr>
              <a:t>Артур Зайнуллин</a:t>
            </a:r>
            <a:endParaRPr sz="2300" b="1" dirty="0">
              <a:solidFill>
                <a:srgbClr val="9857F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2" name="Google Shape;392;p94"/>
          <p:cNvSpPr txBox="1"/>
          <p:nvPr/>
        </p:nvSpPr>
        <p:spPr>
          <a:xfrm>
            <a:off x="3899475" y="3122213"/>
            <a:ext cx="5337300" cy="904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 dirty="0">
                <a:latin typeface="Roboto Medium"/>
                <a:ea typeface="Roboto Medium"/>
                <a:cs typeface="Roboto Medium"/>
                <a:sym typeface="Roboto Medium"/>
              </a:rPr>
              <a:t> Опыт работы: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 dirty="0">
                <a:latin typeface="Roboto Medium"/>
                <a:ea typeface="Roboto Medium"/>
                <a:cs typeface="Roboto Medium"/>
                <a:sym typeface="Roboto Medium"/>
              </a:rPr>
              <a:t>- Более </a:t>
            </a:r>
            <a:r>
              <a:rPr lang="en-US" sz="1300" dirty="0">
                <a:latin typeface="Roboto Medium"/>
                <a:ea typeface="Roboto Medium"/>
                <a:cs typeface="Roboto Medium"/>
                <a:sym typeface="Roboto Medium"/>
              </a:rPr>
              <a:t>3</a:t>
            </a:r>
            <a:r>
              <a:rPr lang="ru-RU" sz="1300" dirty="0">
                <a:latin typeface="Roboto Medium"/>
                <a:ea typeface="Roboto Medium"/>
                <a:cs typeface="Roboto Medium"/>
                <a:sym typeface="Roboto Medium"/>
              </a:rPr>
              <a:t> лет в IT-индустрии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 dirty="0">
                <a:latin typeface="Roboto Medium"/>
                <a:ea typeface="Roboto Medium"/>
                <a:cs typeface="Roboto Medium"/>
                <a:sym typeface="Roboto Medium"/>
              </a:rPr>
              <a:t>- Разработка </a:t>
            </a:r>
            <a:r>
              <a:rPr lang="en-US" sz="1300" dirty="0">
                <a:latin typeface="Roboto Medium"/>
                <a:ea typeface="Roboto Medium"/>
                <a:cs typeface="Roboto Medium"/>
                <a:sym typeface="Roboto Medium"/>
              </a:rPr>
              <a:t>ERP </a:t>
            </a:r>
            <a:r>
              <a:rPr lang="ru-RU" sz="1300" dirty="0">
                <a:latin typeface="Roboto Medium"/>
                <a:ea typeface="Roboto Medium"/>
                <a:cs typeface="Roboto Medium"/>
                <a:sym typeface="Roboto Medium"/>
              </a:rPr>
              <a:t>систем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95"/>
          <p:cNvSpPr txBox="1">
            <a:spLocks noGrp="1"/>
          </p:cNvSpPr>
          <p:nvPr>
            <p:ph type="title"/>
          </p:nvPr>
        </p:nvSpPr>
        <p:spPr>
          <a:xfrm>
            <a:off x="538550" y="348974"/>
            <a:ext cx="8520600" cy="6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План защиты</a:t>
            </a:r>
            <a:endParaRPr/>
          </a:p>
        </p:txBody>
      </p:sp>
      <p:sp>
        <p:nvSpPr>
          <p:cNvPr id="398" name="Google Shape;398;p95"/>
          <p:cNvSpPr/>
          <p:nvPr/>
        </p:nvSpPr>
        <p:spPr>
          <a:xfrm>
            <a:off x="1187100" y="1109836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Цель и задачи проекта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9" name="Google Shape;399;p95"/>
          <p:cNvSpPr/>
          <p:nvPr/>
        </p:nvSpPr>
        <p:spPr>
          <a:xfrm>
            <a:off x="1186500" y="1645364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Какие технологии использовались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0" name="Google Shape;400;p95"/>
          <p:cNvSpPr/>
          <p:nvPr/>
        </p:nvSpPr>
        <p:spPr>
          <a:xfrm>
            <a:off x="1185864" y="2751234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Что получилось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1" name="Google Shape;401;p95"/>
          <p:cNvSpPr/>
          <p:nvPr/>
        </p:nvSpPr>
        <p:spPr>
          <a:xfrm>
            <a:off x="1186476" y="3332132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Выводы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02" name="Google Shape;402;p95"/>
          <p:cNvCxnSpPr>
            <a:stCxn id="398" idx="1"/>
            <a:endCxn id="399" idx="1"/>
          </p:cNvCxnSpPr>
          <p:nvPr/>
        </p:nvCxnSpPr>
        <p:spPr>
          <a:xfrm rot="10800000" flipV="1">
            <a:off x="1186500" y="1297936"/>
            <a:ext cx="600" cy="535528"/>
          </a:xfrm>
          <a:prstGeom prst="bentConnector3">
            <a:avLst>
              <a:gd name="adj1" fmla="val 38200000"/>
            </a:avLst>
          </a:prstGeom>
          <a:noFill/>
          <a:ln w="9525" cap="flat" cmpd="sng">
            <a:solidFill>
              <a:srgbClr val="9857F3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403" name="Google Shape;403;p95"/>
          <p:cNvCxnSpPr>
            <a:stCxn id="399" idx="1"/>
            <a:endCxn id="400" idx="1"/>
          </p:cNvCxnSpPr>
          <p:nvPr/>
        </p:nvCxnSpPr>
        <p:spPr>
          <a:xfrm rot="10800000" flipV="1">
            <a:off x="1185864" y="1833464"/>
            <a:ext cx="636" cy="1105870"/>
          </a:xfrm>
          <a:prstGeom prst="bentConnector3">
            <a:avLst>
              <a:gd name="adj1" fmla="val 36043396"/>
            </a:avLst>
          </a:prstGeom>
          <a:noFill/>
          <a:ln w="9525" cap="flat" cmpd="sng">
            <a:solidFill>
              <a:srgbClr val="9857F3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404" name="Google Shape;404;p95"/>
          <p:cNvCxnSpPr>
            <a:stCxn id="400" idx="1"/>
            <a:endCxn id="401" idx="1"/>
          </p:cNvCxnSpPr>
          <p:nvPr/>
        </p:nvCxnSpPr>
        <p:spPr>
          <a:xfrm rot="10800000" flipH="1" flipV="1">
            <a:off x="1185864" y="2939334"/>
            <a:ext cx="612" cy="580898"/>
          </a:xfrm>
          <a:prstGeom prst="bentConnector3">
            <a:avLst>
              <a:gd name="adj1" fmla="val -37352941"/>
            </a:avLst>
          </a:prstGeom>
          <a:noFill/>
          <a:ln w="9525" cap="flat" cmpd="sng">
            <a:solidFill>
              <a:srgbClr val="9857F3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405" name="Google Shape;405;p95"/>
          <p:cNvCxnSpPr>
            <a:cxnSpLocks/>
            <a:stCxn id="401" idx="1"/>
          </p:cNvCxnSpPr>
          <p:nvPr/>
        </p:nvCxnSpPr>
        <p:spPr>
          <a:xfrm rot="10800000" flipH="1" flipV="1">
            <a:off x="1186476" y="3520232"/>
            <a:ext cx="12" cy="535528"/>
          </a:xfrm>
          <a:prstGeom prst="bentConnector3">
            <a:avLst>
              <a:gd name="adj1" fmla="val -1905000000"/>
            </a:avLst>
          </a:prstGeom>
          <a:noFill/>
          <a:ln w="9525" cap="flat" cmpd="sng">
            <a:solidFill>
              <a:srgbClr val="9857F3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13" name="Google Shape;401;p95">
            <a:extLst>
              <a:ext uri="{FF2B5EF4-FFF2-40B4-BE49-F238E27FC236}">
                <a16:creationId xmlns:a16="http://schemas.microsoft.com/office/drawing/2014/main" id="{B9A7811A-9A84-43AC-A15D-90F568AD85D1}"/>
              </a:ext>
            </a:extLst>
          </p:cNvPr>
          <p:cNvSpPr/>
          <p:nvPr/>
        </p:nvSpPr>
        <p:spPr>
          <a:xfrm>
            <a:off x="1185864" y="2226262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Схемы (архитектура, БД)</a:t>
            </a:r>
          </a:p>
        </p:txBody>
      </p:sp>
      <p:cxnSp>
        <p:nvCxnSpPr>
          <p:cNvPr id="16" name="Google Shape;405;p95">
            <a:extLst>
              <a:ext uri="{FF2B5EF4-FFF2-40B4-BE49-F238E27FC236}">
                <a16:creationId xmlns:a16="http://schemas.microsoft.com/office/drawing/2014/main" id="{FC82CD4A-CD81-4A31-81AD-BCAFF5B3638F}"/>
              </a:ext>
            </a:extLst>
          </p:cNvPr>
          <p:cNvCxnSpPr/>
          <p:nvPr/>
        </p:nvCxnSpPr>
        <p:spPr>
          <a:xfrm rot="10800000" flipH="1" flipV="1">
            <a:off x="1185865" y="2417411"/>
            <a:ext cx="12" cy="526650"/>
          </a:xfrm>
          <a:prstGeom prst="bentConnector3">
            <a:avLst>
              <a:gd name="adj1" fmla="val -1905000000"/>
            </a:avLst>
          </a:prstGeom>
          <a:noFill/>
          <a:ln w="9525" cap="flat" cmpd="sng">
            <a:solidFill>
              <a:srgbClr val="9857F3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19" name="Google Shape;406;p95">
            <a:extLst>
              <a:ext uri="{FF2B5EF4-FFF2-40B4-BE49-F238E27FC236}">
                <a16:creationId xmlns:a16="http://schemas.microsoft.com/office/drawing/2014/main" id="{CEB63261-85F1-42EE-A350-0196E26D5A57}"/>
              </a:ext>
            </a:extLst>
          </p:cNvPr>
          <p:cNvSpPr/>
          <p:nvPr/>
        </p:nvSpPr>
        <p:spPr>
          <a:xfrm>
            <a:off x="1186476" y="3872656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Вопросы и рекомендации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96"/>
          <p:cNvSpPr txBox="1"/>
          <p:nvPr/>
        </p:nvSpPr>
        <p:spPr>
          <a:xfrm>
            <a:off x="623400" y="330937"/>
            <a:ext cx="8520600" cy="721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b="1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Цел</a:t>
            </a:r>
            <a:r>
              <a:rPr lang="ru" sz="3000" b="1" dirty="0">
                <a:latin typeface="Roboto"/>
                <a:ea typeface="Roboto"/>
                <a:cs typeface="Roboto"/>
                <a:sym typeface="Roboto"/>
              </a:rPr>
              <a:t>ь и задачи</a:t>
            </a:r>
            <a:r>
              <a:rPr lang="ru" sz="3000" b="1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проекта</a:t>
            </a:r>
            <a:endParaRPr sz="3000" b="1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412" name="Google Shape;412;p96"/>
          <p:cNvGraphicFramePr/>
          <p:nvPr>
            <p:extLst>
              <p:ext uri="{D42A27DB-BD31-4B8C-83A1-F6EECF244321}">
                <p14:modId xmlns:p14="http://schemas.microsoft.com/office/powerpoint/2010/main" val="38861948"/>
              </p:ext>
            </p:extLst>
          </p:nvPr>
        </p:nvGraphicFramePr>
        <p:xfrm>
          <a:off x="952500" y="2382125"/>
          <a:ext cx="7264425" cy="2150722"/>
        </p:xfrm>
        <a:graphic>
          <a:graphicData uri="http://schemas.openxmlformats.org/drawingml/2006/table">
            <a:tbl>
              <a:tblPr>
                <a:noFill/>
                <a:tableStyleId>{2E529824-8523-4527-8CD3-08BE7BD76ACC}</a:tableStyleId>
              </a:tblPr>
              <a:tblGrid>
                <a:gridCol w="514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8665B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600" b="1" dirty="0">
                        <a:solidFill>
                          <a:srgbClr val="8665B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Создать 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REST API </a:t>
                      </a: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 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Django REST Framework</a:t>
                      </a: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600" b="1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Реализовать асинхронные задачи с </a:t>
                      </a:r>
                      <a:r>
                        <a:rPr lang="ru-RU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Celery</a:t>
                      </a: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Разработать </a:t>
                      </a:r>
                      <a:r>
                        <a:rPr lang="ru-RU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фронтенд</a:t>
                      </a: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на Vue.js</a:t>
                      </a: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Настроить мониторинг системы</a:t>
                      </a: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13" name="Google Shape;413;p96"/>
          <p:cNvSpPr/>
          <p:nvPr/>
        </p:nvSpPr>
        <p:spPr>
          <a:xfrm>
            <a:off x="1628250" y="1386300"/>
            <a:ext cx="5887500" cy="6621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Цель проекта: </a:t>
            </a:r>
            <a:r>
              <a:rPr lang="ru-RU" sz="15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Разработка полнофункционального сервиса доставки еды на </a:t>
            </a:r>
            <a:r>
              <a:rPr lang="ru-RU" sz="1500" dirty="0" err="1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Django</a:t>
            </a:r>
            <a:endParaRPr sz="15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9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dirty="0"/>
              <a:t>Какие технологии использовались</a:t>
            </a:r>
            <a:endParaRPr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4DC056-325B-4A8F-9196-2FDE43CC1487}"/>
              </a:ext>
            </a:extLst>
          </p:cNvPr>
          <p:cNvSpPr txBox="1"/>
          <p:nvPr/>
        </p:nvSpPr>
        <p:spPr>
          <a:xfrm>
            <a:off x="500547" y="971225"/>
            <a:ext cx="20524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8665B3"/>
              </a:buClr>
              <a:buFont typeface="+mj-lt"/>
              <a:buAutoNum type="arabicPeriod"/>
            </a:pPr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</a:rPr>
              <a:t>Backend</a:t>
            </a:r>
            <a:endParaRPr lang="ru-RU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9CB001B-A597-478D-8ABC-C08C5D08A818}"/>
              </a:ext>
            </a:extLst>
          </p:cNvPr>
          <p:cNvSpPr txBox="1"/>
          <p:nvPr/>
        </p:nvSpPr>
        <p:spPr>
          <a:xfrm>
            <a:off x="500547" y="2385859"/>
            <a:ext cx="20524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8665B3"/>
              </a:buClr>
              <a:buFont typeface="+mj-lt"/>
              <a:buAutoNum type="arabicPeriod" startAt="2"/>
            </a:pPr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</a:rPr>
              <a:t>Frontend</a:t>
            </a:r>
            <a:endParaRPr lang="ru-RU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A922067-B0AB-48BF-B6D3-69083A3DCAC7}"/>
              </a:ext>
            </a:extLst>
          </p:cNvPr>
          <p:cNvSpPr txBox="1"/>
          <p:nvPr/>
        </p:nvSpPr>
        <p:spPr>
          <a:xfrm>
            <a:off x="500547" y="3881697"/>
            <a:ext cx="20524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8665B3"/>
              </a:buClr>
              <a:buFont typeface="+mj-lt"/>
              <a:buAutoNum type="arabicPeriod" startAt="3"/>
            </a:pPr>
            <a:r>
              <a:rPr lang="ru-RU" b="1" dirty="0"/>
              <a:t>Мониторинг</a:t>
            </a:r>
            <a:endParaRPr lang="ru-RU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7" name="Google Shape;704;p122">
            <a:extLst>
              <a:ext uri="{FF2B5EF4-FFF2-40B4-BE49-F238E27FC236}">
                <a16:creationId xmlns:a16="http://schemas.microsoft.com/office/drawing/2014/main" id="{945FE03C-E46A-4DC3-82C4-DCED8DBDE8AF}"/>
              </a:ext>
            </a:extLst>
          </p:cNvPr>
          <p:cNvSpPr/>
          <p:nvPr/>
        </p:nvSpPr>
        <p:spPr>
          <a:xfrm>
            <a:off x="655160" y="1269711"/>
            <a:ext cx="4307457" cy="920726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Python 3.12 + Django 5.1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Django REST Framework, Djoser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Celery + Redis, PostgreSQL</a:t>
            </a:r>
          </a:p>
        </p:txBody>
      </p:sp>
      <p:sp>
        <p:nvSpPr>
          <p:cNvPr id="18" name="Google Shape;704;p122">
            <a:extLst>
              <a:ext uri="{FF2B5EF4-FFF2-40B4-BE49-F238E27FC236}">
                <a16:creationId xmlns:a16="http://schemas.microsoft.com/office/drawing/2014/main" id="{120BEA45-D6CC-496B-AC41-AFB25DD91E1E}"/>
              </a:ext>
            </a:extLst>
          </p:cNvPr>
          <p:cNvSpPr/>
          <p:nvPr/>
        </p:nvSpPr>
        <p:spPr>
          <a:xfrm>
            <a:off x="655160" y="2714722"/>
            <a:ext cx="4307457" cy="920726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latin typeface="Roboto" panose="02000000000000000000" pitchFamily="2" charset="0"/>
                <a:ea typeface="Roboto" panose="02000000000000000000" pitchFamily="2" charset="0"/>
              </a:rPr>
              <a:t>Vue.js 3 + Vite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latin typeface="Roboto" panose="02000000000000000000" pitchFamily="2" charset="0"/>
                <a:ea typeface="Roboto" panose="02000000000000000000" pitchFamily="2" charset="0"/>
              </a:rPr>
              <a:t>Pinia + Vue Router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latin typeface="Roboto" panose="02000000000000000000" pitchFamily="2" charset="0"/>
                <a:ea typeface="Roboto" panose="02000000000000000000" pitchFamily="2" charset="0"/>
              </a:rPr>
              <a:t>WebSocket</a:t>
            </a:r>
          </a:p>
        </p:txBody>
      </p:sp>
      <p:sp>
        <p:nvSpPr>
          <p:cNvPr id="19" name="Google Shape;704;p122">
            <a:extLst>
              <a:ext uri="{FF2B5EF4-FFF2-40B4-BE49-F238E27FC236}">
                <a16:creationId xmlns:a16="http://schemas.microsoft.com/office/drawing/2014/main" id="{3A18B8BD-3577-4CCA-B3E3-E102E3FE8BD2}"/>
              </a:ext>
            </a:extLst>
          </p:cNvPr>
          <p:cNvSpPr/>
          <p:nvPr/>
        </p:nvSpPr>
        <p:spPr>
          <a:xfrm>
            <a:off x="655160" y="4198525"/>
            <a:ext cx="4307457" cy="614251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Prometheus + Grafana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Flower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98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6348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 dirty="0"/>
              <a:t>Схема архитектуры приложения 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19E3ED4-F049-4346-A92D-8FC09085A0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8446" y="823563"/>
            <a:ext cx="4927107" cy="413559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98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dirty="0"/>
              <a:t>Схема БД</a:t>
            </a:r>
            <a:endParaRPr sz="3000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0A7F612-F3AF-4A62-8563-ACC7A57911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3284" y="1130628"/>
            <a:ext cx="4675132" cy="3924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515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98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Что получилось</a:t>
            </a:r>
            <a:endParaRPr sz="300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29314D6-0C96-4403-9D73-9D26186ACB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850" y="1264718"/>
            <a:ext cx="2170928" cy="151558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078F98C-7E91-4E11-9E66-63DD7A2855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9372" y="1264717"/>
            <a:ext cx="2066244" cy="151558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C77B789-82E2-4EDE-A33D-D5CB3CDFCF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10522" y="1264717"/>
            <a:ext cx="2161115" cy="151558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A97B481-20DF-49D3-ABA9-180CEC6473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96543" y="1264718"/>
            <a:ext cx="2147951" cy="1515587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146CD368-4F6B-4B10-81CC-775E30D925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0213" y="3426166"/>
            <a:ext cx="2116202" cy="1515587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C7420A13-07F4-4846-9D8D-7E8A0A13140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16526" y="3426166"/>
            <a:ext cx="2116235" cy="1515587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71ED5AAC-162B-4F03-A195-FD5C1003C8C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65291" y="3426165"/>
            <a:ext cx="2128496" cy="1515587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51B2865F-CB7E-4BD4-AC88-A4C56DF1F1F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45152" y="3426164"/>
            <a:ext cx="2014683" cy="1515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529802"/>
      </p:ext>
    </p:extLst>
  </p:cSld>
  <p:clrMapOvr>
    <a:masterClrMapping/>
  </p:clrMapOvr>
</p:sld>
</file>

<file path=ppt/theme/theme1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6402BA"/>
      </a:dk2>
      <a:lt2>
        <a:srgbClr val="EEEEEE"/>
      </a:lt2>
      <a:accent1>
        <a:srgbClr val="7629BA"/>
      </a:accent1>
      <a:accent2>
        <a:srgbClr val="8B8EE3"/>
      </a:accent2>
      <a:accent3>
        <a:srgbClr val="BFC1F0"/>
      </a:accent3>
      <a:accent4>
        <a:srgbClr val="FFAB40"/>
      </a:accent4>
      <a:accent5>
        <a:srgbClr val="0097A7"/>
      </a:accent5>
      <a:accent6>
        <a:srgbClr val="EEFF41"/>
      </a:accent6>
      <a:hlink>
        <a:srgbClr val="8B8EE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7106</TotalTime>
  <Words>212</Words>
  <Application>Microsoft Office PowerPoint</Application>
  <PresentationFormat>Экран (16:9)</PresentationFormat>
  <Paragraphs>60</Paragraphs>
  <Slides>12</Slides>
  <Notes>11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3</vt:i4>
      </vt:variant>
      <vt:variant>
        <vt:lpstr>Заголовки слайдов</vt:lpstr>
      </vt:variant>
      <vt:variant>
        <vt:i4>12</vt:i4>
      </vt:variant>
    </vt:vector>
  </HeadingPairs>
  <TitlesOfParts>
    <vt:vector size="19" baseType="lpstr">
      <vt:lpstr>Roboto</vt:lpstr>
      <vt:lpstr>Arial</vt:lpstr>
      <vt:lpstr>Roboto Medium</vt:lpstr>
      <vt:lpstr>Courier New</vt:lpstr>
      <vt:lpstr>Светлая тема</vt:lpstr>
      <vt:lpstr>Светлая тема</vt:lpstr>
      <vt:lpstr>Светлая тема</vt:lpstr>
      <vt:lpstr>Презентация PowerPoint</vt:lpstr>
      <vt:lpstr>Меня хорошо видно &amp; слышно?</vt:lpstr>
      <vt:lpstr>Защита проекта Тема: Сервис доставки еды   </vt:lpstr>
      <vt:lpstr>План защиты</vt:lpstr>
      <vt:lpstr>Презентация PowerPoint</vt:lpstr>
      <vt:lpstr>Какие технологии использовались </vt:lpstr>
      <vt:lpstr>Схема архитектуры приложения </vt:lpstr>
      <vt:lpstr>Схема БД</vt:lpstr>
      <vt:lpstr>Что получилось</vt:lpstr>
      <vt:lpstr>Выводы</vt:lpstr>
      <vt:lpstr>Презентация PowerPoint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Artur Zaynullin</dc:creator>
  <cp:lastModifiedBy>Artur Zainullin</cp:lastModifiedBy>
  <cp:revision>20</cp:revision>
  <dcterms:modified xsi:type="dcterms:W3CDTF">2025-05-10T08:09:17Z</dcterms:modified>
</cp:coreProperties>
</file>